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06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6A60C-B9CE-4A0B-9B0B-0C6E5DD07C89}" type="datetimeFigureOut">
              <a:rPr lang="zh-TW" altLang="en-US" smtClean="0"/>
              <a:t>2024/1/31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7BE1B-E531-4B40-BF77-1A0203818B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3756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6A60C-B9CE-4A0B-9B0B-0C6E5DD07C89}" type="datetimeFigureOut">
              <a:rPr lang="zh-TW" altLang="en-US" smtClean="0"/>
              <a:t>2024/1/31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7BE1B-E531-4B40-BF77-1A0203818B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5005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6A60C-B9CE-4A0B-9B0B-0C6E5DD07C89}" type="datetimeFigureOut">
              <a:rPr lang="zh-TW" altLang="en-US" smtClean="0"/>
              <a:t>2024/1/31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7BE1B-E531-4B40-BF77-1A0203818B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6989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6A60C-B9CE-4A0B-9B0B-0C6E5DD07C89}" type="datetimeFigureOut">
              <a:rPr lang="zh-TW" altLang="en-US" smtClean="0"/>
              <a:t>2024/1/31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7BE1B-E531-4B40-BF77-1A0203818B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5201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6A60C-B9CE-4A0B-9B0B-0C6E5DD07C89}" type="datetimeFigureOut">
              <a:rPr lang="zh-TW" altLang="en-US" smtClean="0"/>
              <a:t>2024/1/31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7BE1B-E531-4B40-BF77-1A0203818B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0422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6A60C-B9CE-4A0B-9B0B-0C6E5DD07C89}" type="datetimeFigureOut">
              <a:rPr lang="zh-TW" altLang="en-US" smtClean="0"/>
              <a:t>2024/1/31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7BE1B-E531-4B40-BF77-1A0203818B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4320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6A60C-B9CE-4A0B-9B0B-0C6E5DD07C89}" type="datetimeFigureOut">
              <a:rPr lang="zh-TW" altLang="en-US" smtClean="0"/>
              <a:t>2024/1/31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7BE1B-E531-4B40-BF77-1A0203818B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0142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6A60C-B9CE-4A0B-9B0B-0C6E5DD07C89}" type="datetimeFigureOut">
              <a:rPr lang="zh-TW" altLang="en-US" smtClean="0"/>
              <a:t>2024/1/31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7BE1B-E531-4B40-BF77-1A0203818B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0858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6A60C-B9CE-4A0B-9B0B-0C6E5DD07C89}" type="datetimeFigureOut">
              <a:rPr lang="zh-TW" altLang="en-US" smtClean="0"/>
              <a:t>2024/1/31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7BE1B-E531-4B40-BF77-1A0203818B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2418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6A60C-B9CE-4A0B-9B0B-0C6E5DD07C89}" type="datetimeFigureOut">
              <a:rPr lang="zh-TW" altLang="en-US" smtClean="0"/>
              <a:t>2024/1/31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7BE1B-E531-4B40-BF77-1A0203818B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780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6A60C-B9CE-4A0B-9B0B-0C6E5DD07C89}" type="datetimeFigureOut">
              <a:rPr lang="zh-TW" altLang="en-US" smtClean="0"/>
              <a:t>2024/1/31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7BE1B-E531-4B40-BF77-1A0203818B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0335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6A60C-B9CE-4A0B-9B0B-0C6E5DD07C89}" type="datetimeFigureOut">
              <a:rPr lang="zh-TW" altLang="en-US" smtClean="0"/>
              <a:t>2024/1/31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7BE1B-E531-4B40-BF77-1A0203818B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9344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57401" y="100709"/>
            <a:ext cx="6543199" cy="40635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438113" y="995798"/>
            <a:ext cx="6131129" cy="385292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5" name="文字方塊 4"/>
          <p:cNvSpPr txBox="1"/>
          <p:nvPr/>
        </p:nvSpPr>
        <p:spPr>
          <a:xfrm>
            <a:off x="438113" y="547713"/>
            <a:ext cx="3918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1.</a:t>
            </a:r>
            <a:r>
              <a:rPr lang="zh-TW" altLang="en-US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 打開</a:t>
            </a:r>
            <a:r>
              <a:rPr lang="zh-TW" altLang="zh-TW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學校</a:t>
            </a:r>
            <a:r>
              <a:rPr lang="zh-TW" altLang="zh-TW" dirty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首頁→點擊「網路服務</a:t>
            </a:r>
            <a:r>
              <a:rPr lang="zh-TW" altLang="zh-TW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」</a:t>
            </a:r>
            <a:endParaRPr lang="zh-TW" altLang="zh-TW" dirty="0">
              <a:latin typeface="凝書體 2.1 Regular" panose="020B0500000000000000" pitchFamily="34" charset="-120"/>
              <a:ea typeface="凝書體 2.1 Regular" panose="020B0500000000000000" pitchFamily="34" charset="-120"/>
            </a:endParaRPr>
          </a:p>
        </p:txBody>
      </p:sp>
      <p:pic>
        <p:nvPicPr>
          <p:cNvPr id="6" name="圖片 5"/>
          <p:cNvPicPr/>
          <p:nvPr/>
        </p:nvPicPr>
        <p:blipFill>
          <a:blip r:embed="rId3"/>
          <a:stretch>
            <a:fillRect/>
          </a:stretch>
        </p:blipFill>
        <p:spPr>
          <a:xfrm>
            <a:off x="438113" y="5542885"/>
            <a:ext cx="6138344" cy="361931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8" name="文字方塊 7"/>
          <p:cNvSpPr txBox="1"/>
          <p:nvPr/>
        </p:nvSpPr>
        <p:spPr>
          <a:xfrm>
            <a:off x="438113" y="5011139"/>
            <a:ext cx="5726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2.</a:t>
            </a:r>
            <a:r>
              <a:rPr lang="zh-TW" altLang="en-US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 請</a:t>
            </a:r>
            <a:r>
              <a:rPr lang="zh-TW" altLang="zh-TW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點</a:t>
            </a:r>
            <a:r>
              <a:rPr lang="zh-TW" altLang="zh-TW" dirty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擊「網路服務</a:t>
            </a:r>
            <a:r>
              <a:rPr lang="zh-TW" altLang="zh-TW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」</a:t>
            </a:r>
            <a:r>
              <a:rPr lang="zh-TW" altLang="en-US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第一個項目</a:t>
            </a:r>
            <a:r>
              <a:rPr lang="en-US" altLang="zh-TW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--</a:t>
            </a:r>
            <a:r>
              <a:rPr lang="zh-TW" altLang="en-US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「校務行政系統」</a:t>
            </a:r>
            <a:endParaRPr lang="zh-TW" altLang="zh-TW" dirty="0">
              <a:latin typeface="凝書體 2.1 Regular" panose="020B0500000000000000" pitchFamily="34" charset="-120"/>
              <a:ea typeface="凝書體 2.1 Regular" panose="020B0500000000000000" pitchFamily="34" charset="-120"/>
            </a:endParaRPr>
          </a:p>
        </p:txBody>
      </p:sp>
      <p:sp>
        <p:nvSpPr>
          <p:cNvPr id="9" name="圓角矩形 8"/>
          <p:cNvSpPr/>
          <p:nvPr/>
        </p:nvSpPr>
        <p:spPr>
          <a:xfrm>
            <a:off x="1479885" y="3248526"/>
            <a:ext cx="1143000" cy="1034716"/>
          </a:xfrm>
          <a:prstGeom prst="roundRect">
            <a:avLst/>
          </a:prstGeom>
          <a:noFill/>
          <a:ln w="762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085" y="3775364"/>
            <a:ext cx="771891" cy="771891"/>
          </a:xfrm>
          <a:prstGeom prst="rect">
            <a:avLst/>
          </a:prstGeom>
        </p:spPr>
      </p:pic>
      <p:sp>
        <p:nvSpPr>
          <p:cNvPr id="16" name="圓角矩形 15"/>
          <p:cNvSpPr/>
          <p:nvPr/>
        </p:nvSpPr>
        <p:spPr>
          <a:xfrm>
            <a:off x="2064085" y="7226300"/>
            <a:ext cx="1466516" cy="91935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285" y="7637772"/>
            <a:ext cx="771891" cy="771891"/>
          </a:xfrm>
          <a:prstGeom prst="rect">
            <a:avLst/>
          </a:prstGeom>
        </p:spPr>
      </p:pic>
      <p:sp>
        <p:nvSpPr>
          <p:cNvPr id="18" name="文字方塊 17"/>
          <p:cNvSpPr txBox="1"/>
          <p:nvPr/>
        </p:nvSpPr>
        <p:spPr>
          <a:xfrm>
            <a:off x="105013" y="80367"/>
            <a:ext cx="6647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800" dirty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如何上傳自主學習至學習歷程</a:t>
            </a:r>
            <a:r>
              <a:rPr lang="zh-TW" altLang="en-US" sz="2800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系統之步驟</a:t>
            </a:r>
            <a:endParaRPr lang="zh-TW" altLang="zh-TW" sz="2800" dirty="0">
              <a:latin typeface="凝書體 2.1 Regular" panose="020B0500000000000000" pitchFamily="34" charset="-120"/>
              <a:ea typeface="凝書體 2.1 Regular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8293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5384800" y="618736"/>
            <a:ext cx="1270559" cy="35712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417072" y="627757"/>
            <a:ext cx="6688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3</a:t>
            </a:r>
            <a:r>
              <a:rPr lang="en-US" altLang="zh-TW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.</a:t>
            </a:r>
            <a:r>
              <a:rPr lang="zh-TW" altLang="en-US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 打開校務行政系統後，</a:t>
            </a:r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請先不要登入</a:t>
            </a:r>
            <a:r>
              <a:rPr lang="zh-TW" altLang="en-US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，並點擊「</a:t>
            </a:r>
            <a:r>
              <a:rPr lang="zh-TW" altLang="en-US" dirty="0">
                <a:solidFill>
                  <a:srgbClr val="0070C0"/>
                </a:solidFill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學習歷程</a:t>
            </a:r>
            <a:r>
              <a:rPr lang="zh-TW" altLang="en-US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」</a:t>
            </a:r>
            <a:endParaRPr lang="zh-TW" altLang="zh-TW" dirty="0">
              <a:latin typeface="凝書體 2.1 Regular" panose="020B0500000000000000" pitchFamily="34" charset="-120"/>
              <a:ea typeface="凝書體 2.1 Regular" panose="020B0500000000000000" pitchFamily="34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72" y="1066975"/>
            <a:ext cx="6131613" cy="383105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/>
          <a:srcRect b="29398"/>
          <a:stretch/>
        </p:blipFill>
        <p:spPr>
          <a:xfrm>
            <a:off x="438113" y="5950785"/>
            <a:ext cx="6043886" cy="317978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/>
          <a:srcRect l="7752" r="10420" b="51929"/>
          <a:stretch/>
        </p:blipFill>
        <p:spPr>
          <a:xfrm>
            <a:off x="220567" y="7769278"/>
            <a:ext cx="5586159" cy="175447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9" name="圓角矩形 8"/>
          <p:cNvSpPr/>
          <p:nvPr/>
        </p:nvSpPr>
        <p:spPr>
          <a:xfrm>
            <a:off x="3892885" y="4051299"/>
            <a:ext cx="920415" cy="417891"/>
          </a:xfrm>
          <a:prstGeom prst="roundRect">
            <a:avLst/>
          </a:prstGeom>
          <a:noFill/>
          <a:ln w="762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876" y="4005068"/>
            <a:ext cx="646847" cy="646847"/>
          </a:xfrm>
          <a:prstGeom prst="rect">
            <a:avLst/>
          </a:prstGeom>
        </p:spPr>
      </p:pic>
      <p:sp>
        <p:nvSpPr>
          <p:cNvPr id="11" name="圓角矩形 10"/>
          <p:cNvSpPr/>
          <p:nvPr/>
        </p:nvSpPr>
        <p:spPr>
          <a:xfrm>
            <a:off x="5794025" y="5868689"/>
            <a:ext cx="428975" cy="358571"/>
          </a:xfrm>
          <a:prstGeom prst="roundRect">
            <a:avLst/>
          </a:prstGeom>
          <a:noFill/>
          <a:ln w="762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圓角矩形 11"/>
          <p:cNvSpPr/>
          <p:nvPr/>
        </p:nvSpPr>
        <p:spPr>
          <a:xfrm>
            <a:off x="2924746" y="8245118"/>
            <a:ext cx="1469454" cy="60678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512" y="5976357"/>
            <a:ext cx="646847" cy="646847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452" y="8570253"/>
            <a:ext cx="646847" cy="646847"/>
          </a:xfrm>
          <a:prstGeom prst="rect">
            <a:avLst/>
          </a:prstGeom>
        </p:spPr>
      </p:pic>
      <p:cxnSp>
        <p:nvCxnSpPr>
          <p:cNvPr id="16" name="直線單箭頭接點 15"/>
          <p:cNvCxnSpPr/>
          <p:nvPr/>
        </p:nvCxnSpPr>
        <p:spPr>
          <a:xfrm flipH="1">
            <a:off x="4617816" y="6274945"/>
            <a:ext cx="1037813" cy="1361294"/>
          </a:xfrm>
          <a:prstGeom prst="straightConnector1">
            <a:avLst/>
          </a:prstGeom>
          <a:ln w="889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5208556" y="5171388"/>
            <a:ext cx="885224" cy="27562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/>
          <p:cNvSpPr/>
          <p:nvPr/>
        </p:nvSpPr>
        <p:spPr>
          <a:xfrm>
            <a:off x="1136482" y="5439046"/>
            <a:ext cx="1911518" cy="35712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 21"/>
          <p:cNvSpPr/>
          <p:nvPr/>
        </p:nvSpPr>
        <p:spPr>
          <a:xfrm>
            <a:off x="4199682" y="5478041"/>
            <a:ext cx="2291426" cy="23306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56630" y="5149837"/>
            <a:ext cx="6744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4.</a:t>
            </a:r>
            <a:r>
              <a:rPr lang="zh-TW" altLang="en-US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 進入高雄市學生學習歷程檔案系統後，點擊右上</a:t>
            </a:r>
            <a:r>
              <a:rPr lang="zh-TW" altLang="en-US" dirty="0" smtClean="0">
                <a:solidFill>
                  <a:srgbClr val="0070C0"/>
                </a:solidFill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「登入」</a:t>
            </a:r>
            <a:r>
              <a:rPr lang="zh-TW" altLang="en-US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後，</a:t>
            </a:r>
            <a:endParaRPr lang="en-US" altLang="zh-TW" dirty="0" smtClean="0">
              <a:latin typeface="凝書體 2.1 Regular" panose="020B0500000000000000" pitchFamily="34" charset="-120"/>
              <a:ea typeface="凝書體 2.1 Regular" panose="020B0500000000000000" pitchFamily="34" charset="-120"/>
            </a:endParaRPr>
          </a:p>
          <a:p>
            <a:r>
              <a:rPr lang="zh-TW" altLang="en-US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跳出視窗「</a:t>
            </a:r>
            <a:r>
              <a:rPr lang="zh-TW" altLang="en-US" dirty="0">
                <a:solidFill>
                  <a:srgbClr val="0070C0"/>
                </a:solidFill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請選擇登入方式</a:t>
            </a:r>
            <a:r>
              <a:rPr lang="zh-TW" altLang="en-US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」，再選擇「</a:t>
            </a:r>
            <a:r>
              <a:rPr lang="zh-TW" altLang="en-US" dirty="0">
                <a:solidFill>
                  <a:srgbClr val="0070C0"/>
                </a:solidFill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透過校務行政系統登入</a:t>
            </a:r>
            <a:r>
              <a:rPr lang="zh-TW" altLang="en-US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」</a:t>
            </a:r>
            <a:endParaRPr lang="zh-TW" altLang="zh-TW" dirty="0">
              <a:latin typeface="凝書體 2.1 Regular" panose="020B0500000000000000" pitchFamily="34" charset="-120"/>
              <a:ea typeface="凝書體 2.1 Regular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98012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545" y="793889"/>
            <a:ext cx="6410383" cy="4011529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cxnSp>
        <p:nvCxnSpPr>
          <p:cNvPr id="5" name="直線單箭頭接點 4"/>
          <p:cNvCxnSpPr/>
          <p:nvPr/>
        </p:nvCxnSpPr>
        <p:spPr>
          <a:xfrm flipH="1">
            <a:off x="2413000" y="2405953"/>
            <a:ext cx="444500" cy="28009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www.km101.com.tw/wp-content/uploads/%E5%AD%B8%E7%BF%92%E6%AD%B7%E7%A8%8B%E6%AA%94%E6%A1%88%E6%AB%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44" y="5636333"/>
            <a:ext cx="6410383" cy="4035025"/>
          </a:xfrm>
          <a:prstGeom prst="rect">
            <a:avLst/>
          </a:prstGeom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圓角矩形 8"/>
          <p:cNvSpPr/>
          <p:nvPr/>
        </p:nvSpPr>
        <p:spPr>
          <a:xfrm>
            <a:off x="2857500" y="2029455"/>
            <a:ext cx="1333500" cy="44069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 smtClean="0">
                <a:solidFill>
                  <a:schemeClr val="tx1"/>
                </a:solidFill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選「左營區」</a:t>
            </a:r>
            <a:endParaRPr lang="en-US" altLang="zh-TW" sz="1400" dirty="0" smtClean="0">
              <a:solidFill>
                <a:schemeClr val="tx1"/>
              </a:solidFill>
              <a:latin typeface="凝書體 2.1 Regular" panose="020B0500000000000000" pitchFamily="34" charset="-120"/>
              <a:ea typeface="凝書體 2.1 Regular" panose="020B0500000000000000" pitchFamily="34" charset="-120"/>
            </a:endParaRPr>
          </a:p>
        </p:txBody>
      </p:sp>
      <p:cxnSp>
        <p:nvCxnSpPr>
          <p:cNvPr id="10" name="直線單箭頭接點 9"/>
          <p:cNvCxnSpPr/>
          <p:nvPr/>
        </p:nvCxnSpPr>
        <p:spPr>
          <a:xfrm flipH="1">
            <a:off x="2444037" y="3005985"/>
            <a:ext cx="45791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850814" y="2635088"/>
            <a:ext cx="2807035" cy="37089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dirty="0" smtClean="0">
                <a:solidFill>
                  <a:schemeClr val="tx1"/>
                </a:solidFill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選「高雄市立左營高級中學」</a:t>
            </a:r>
            <a:endParaRPr lang="en-US" altLang="zh-TW" sz="1600" dirty="0" smtClean="0">
              <a:solidFill>
                <a:schemeClr val="tx1"/>
              </a:solidFill>
              <a:latin typeface="凝書體 2.1 Regular" panose="020B0500000000000000" pitchFamily="34" charset="-120"/>
              <a:ea typeface="凝書體 2.1 Regular" panose="020B0500000000000000" pitchFamily="34" charset="-120"/>
            </a:endParaRPr>
          </a:p>
        </p:txBody>
      </p:sp>
      <p:cxnSp>
        <p:nvCxnSpPr>
          <p:cNvPr id="12" name="直線單箭頭接點 11"/>
          <p:cNvCxnSpPr>
            <a:stCxn id="13" idx="1"/>
          </p:cNvCxnSpPr>
          <p:nvPr/>
        </p:nvCxnSpPr>
        <p:spPr>
          <a:xfrm flipH="1" flipV="1">
            <a:off x="3822701" y="3434899"/>
            <a:ext cx="920748" cy="11271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圓角矩形 12"/>
          <p:cNvSpPr/>
          <p:nvPr/>
        </p:nvSpPr>
        <p:spPr>
          <a:xfrm>
            <a:off x="4743449" y="3142347"/>
            <a:ext cx="1619251" cy="81052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dirty="0" smtClean="0">
                <a:solidFill>
                  <a:schemeClr val="tx1"/>
                </a:solidFill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請輸入跟校務行政系統一樣的帳號密碼</a:t>
            </a:r>
            <a:endParaRPr lang="en-US" altLang="zh-TW" sz="1600" dirty="0" smtClean="0">
              <a:solidFill>
                <a:schemeClr val="tx1"/>
              </a:solidFill>
              <a:latin typeface="凝書體 2.1 Regular" panose="020B0500000000000000" pitchFamily="34" charset="-120"/>
              <a:ea typeface="凝書體 2.1 Regular" panose="020B0500000000000000" pitchFamily="34" charset="-120"/>
            </a:endParaRPr>
          </a:p>
        </p:txBody>
      </p:sp>
      <p:sp>
        <p:nvSpPr>
          <p:cNvPr id="21" name="圓角矩形 20"/>
          <p:cNvSpPr/>
          <p:nvPr/>
        </p:nvSpPr>
        <p:spPr>
          <a:xfrm>
            <a:off x="1841500" y="3170923"/>
            <a:ext cx="1936415" cy="493027"/>
          </a:xfrm>
          <a:prstGeom prst="roundRect">
            <a:avLst>
              <a:gd name="adj" fmla="val 8540"/>
            </a:avLst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050" dirty="0" smtClean="0">
              <a:solidFill>
                <a:schemeClr val="tx1"/>
              </a:solidFill>
              <a:latin typeface="凝書體 2.1 Regular" panose="020B0500000000000000" pitchFamily="34" charset="-120"/>
              <a:ea typeface="凝書體 2.1 Regular" panose="020B0500000000000000" pitchFamily="34" charset="-120"/>
            </a:endParaRPr>
          </a:p>
        </p:txBody>
      </p:sp>
      <p:sp>
        <p:nvSpPr>
          <p:cNvPr id="31" name="圓角矩形 30"/>
          <p:cNvSpPr/>
          <p:nvPr/>
        </p:nvSpPr>
        <p:spPr>
          <a:xfrm>
            <a:off x="4410927" y="7938002"/>
            <a:ext cx="722193" cy="834523"/>
          </a:xfrm>
          <a:prstGeom prst="roundRect">
            <a:avLst/>
          </a:prstGeom>
          <a:noFill/>
          <a:ln w="762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圓角矩形 31"/>
          <p:cNvSpPr/>
          <p:nvPr/>
        </p:nvSpPr>
        <p:spPr>
          <a:xfrm>
            <a:off x="2974359" y="8723186"/>
            <a:ext cx="722193" cy="834523"/>
          </a:xfrm>
          <a:prstGeom prst="roundRect">
            <a:avLst/>
          </a:prstGeom>
          <a:noFill/>
          <a:ln w="762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圓角矩形 32"/>
          <p:cNvSpPr/>
          <p:nvPr/>
        </p:nvSpPr>
        <p:spPr>
          <a:xfrm>
            <a:off x="1553427" y="8734425"/>
            <a:ext cx="722193" cy="834523"/>
          </a:xfrm>
          <a:prstGeom prst="roundRect">
            <a:avLst/>
          </a:prstGeom>
          <a:noFill/>
          <a:ln w="762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5" name="群組 34"/>
          <p:cNvGrpSpPr/>
          <p:nvPr/>
        </p:nvGrpSpPr>
        <p:grpSpPr>
          <a:xfrm>
            <a:off x="4023095" y="7448671"/>
            <a:ext cx="519960" cy="707886"/>
            <a:chOff x="-1377210" y="3193667"/>
            <a:chExt cx="519960" cy="707886"/>
          </a:xfrm>
        </p:grpSpPr>
        <p:sp>
          <p:nvSpPr>
            <p:cNvPr id="29" name="橢圓 28"/>
            <p:cNvSpPr/>
            <p:nvPr/>
          </p:nvSpPr>
          <p:spPr>
            <a:xfrm>
              <a:off x="-1377210" y="3314700"/>
              <a:ext cx="519960" cy="51996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文字方塊 33"/>
            <p:cNvSpPr txBox="1"/>
            <p:nvPr/>
          </p:nvSpPr>
          <p:spPr>
            <a:xfrm>
              <a:off x="-1339406" y="3193667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4000" dirty="0" smtClean="0"/>
                <a:t>1</a:t>
              </a:r>
              <a:endParaRPr lang="zh-TW" altLang="en-US" sz="4000" dirty="0"/>
            </a:p>
          </p:txBody>
        </p:sp>
      </p:grpSp>
      <p:grpSp>
        <p:nvGrpSpPr>
          <p:cNvPr id="37" name="群組 36"/>
          <p:cNvGrpSpPr/>
          <p:nvPr/>
        </p:nvGrpSpPr>
        <p:grpSpPr>
          <a:xfrm>
            <a:off x="1186572" y="8338555"/>
            <a:ext cx="519960" cy="707886"/>
            <a:chOff x="-1377210" y="3193667"/>
            <a:chExt cx="519960" cy="707886"/>
          </a:xfrm>
        </p:grpSpPr>
        <p:sp>
          <p:nvSpPr>
            <p:cNvPr id="38" name="橢圓 37"/>
            <p:cNvSpPr/>
            <p:nvPr/>
          </p:nvSpPr>
          <p:spPr>
            <a:xfrm>
              <a:off x="-1377210" y="3314700"/>
              <a:ext cx="519960" cy="51996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文字方塊 38"/>
            <p:cNvSpPr txBox="1"/>
            <p:nvPr/>
          </p:nvSpPr>
          <p:spPr>
            <a:xfrm>
              <a:off x="-1339406" y="3193667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4000" dirty="0"/>
                <a:t>2</a:t>
              </a:r>
              <a:endParaRPr lang="zh-TW" altLang="en-US" sz="4000" dirty="0"/>
            </a:p>
          </p:txBody>
        </p:sp>
      </p:grpSp>
      <p:grpSp>
        <p:nvGrpSpPr>
          <p:cNvPr id="44" name="群組 43"/>
          <p:cNvGrpSpPr/>
          <p:nvPr/>
        </p:nvGrpSpPr>
        <p:grpSpPr>
          <a:xfrm>
            <a:off x="2625648" y="8327316"/>
            <a:ext cx="519960" cy="707886"/>
            <a:chOff x="-1377210" y="3193667"/>
            <a:chExt cx="519960" cy="707886"/>
          </a:xfrm>
        </p:grpSpPr>
        <p:sp>
          <p:nvSpPr>
            <p:cNvPr id="45" name="橢圓 44"/>
            <p:cNvSpPr/>
            <p:nvPr/>
          </p:nvSpPr>
          <p:spPr>
            <a:xfrm>
              <a:off x="-1377210" y="3314700"/>
              <a:ext cx="519960" cy="51996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6" name="文字方塊 45"/>
            <p:cNvSpPr txBox="1"/>
            <p:nvPr/>
          </p:nvSpPr>
          <p:spPr>
            <a:xfrm>
              <a:off x="-1339406" y="3193667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4000" dirty="0"/>
                <a:t>3</a:t>
              </a:r>
              <a:endParaRPr lang="zh-TW" altLang="en-US" sz="4000" dirty="0"/>
            </a:p>
          </p:txBody>
        </p:sp>
      </p:grpSp>
      <p:sp>
        <p:nvSpPr>
          <p:cNvPr id="47" name="矩形 46"/>
          <p:cNvSpPr/>
          <p:nvPr/>
        </p:nvSpPr>
        <p:spPr>
          <a:xfrm>
            <a:off x="5727420" y="4941779"/>
            <a:ext cx="1025805" cy="32946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矩形 47"/>
          <p:cNvSpPr/>
          <p:nvPr/>
        </p:nvSpPr>
        <p:spPr>
          <a:xfrm>
            <a:off x="83365" y="5248026"/>
            <a:ext cx="811985" cy="24789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矩形 48"/>
          <p:cNvSpPr/>
          <p:nvPr/>
        </p:nvSpPr>
        <p:spPr>
          <a:xfrm>
            <a:off x="1884449" y="371632"/>
            <a:ext cx="1373101" cy="24789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0" name="矩形 49"/>
          <p:cNvSpPr/>
          <p:nvPr/>
        </p:nvSpPr>
        <p:spPr>
          <a:xfrm>
            <a:off x="3971922" y="361841"/>
            <a:ext cx="1755498" cy="24789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文字方塊 29"/>
          <p:cNvSpPr txBox="1"/>
          <p:nvPr/>
        </p:nvSpPr>
        <p:spPr>
          <a:xfrm>
            <a:off x="83365" y="4948075"/>
            <a:ext cx="6744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6</a:t>
            </a:r>
            <a:r>
              <a:rPr lang="en-US" altLang="zh-TW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.</a:t>
            </a:r>
            <a:r>
              <a:rPr lang="zh-TW" altLang="en-US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 將</a:t>
            </a:r>
            <a:r>
              <a:rPr lang="zh-TW" altLang="en-US" b="1" dirty="0">
                <a:solidFill>
                  <a:srgbClr val="FF0000"/>
                </a:solidFill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自主學習核章紙本拍照或掃描完後</a:t>
            </a:r>
            <a:r>
              <a:rPr lang="zh-TW" altLang="en-US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，再上傳到下圖</a:t>
            </a:r>
            <a:r>
              <a:rPr lang="zh-TW" altLang="en-US" dirty="0" smtClean="0">
                <a:solidFill>
                  <a:srgbClr val="0070C0"/>
                </a:solidFill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三</a:t>
            </a:r>
            <a:r>
              <a:rPr lang="zh-TW" altLang="en-US" dirty="0">
                <a:solidFill>
                  <a:srgbClr val="0070C0"/>
                </a:solidFill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個標示</a:t>
            </a:r>
            <a:r>
              <a:rPr lang="zh-TW" altLang="en-US" dirty="0" smtClean="0">
                <a:solidFill>
                  <a:srgbClr val="0070C0"/>
                </a:solidFill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處均</a:t>
            </a:r>
            <a:r>
              <a:rPr lang="zh-TW" altLang="en-US" dirty="0">
                <a:solidFill>
                  <a:srgbClr val="0070C0"/>
                </a:solidFill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可</a:t>
            </a:r>
            <a:r>
              <a:rPr lang="zh-TW" altLang="en-US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。之後學年度</a:t>
            </a:r>
            <a:r>
              <a:rPr lang="zh-TW" altLang="en-US" dirty="0">
                <a:solidFill>
                  <a:srgbClr val="FF0000"/>
                </a:solidFill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選多元表現到中央資料庫要記得選</a:t>
            </a:r>
            <a:r>
              <a:rPr lang="zh-TW" altLang="en-US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喔～</a:t>
            </a:r>
            <a:endParaRPr lang="zh-TW" altLang="zh-TW" dirty="0">
              <a:latin typeface="凝書體 2.1 Regular" panose="020B0500000000000000" pitchFamily="34" charset="-120"/>
              <a:ea typeface="凝書體 2.1 Regular" panose="020B0500000000000000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169951" y="323740"/>
            <a:ext cx="5764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5.</a:t>
            </a:r>
            <a:r>
              <a:rPr lang="zh-TW" altLang="en-US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 畫面會跳到「</a:t>
            </a:r>
            <a:r>
              <a:rPr lang="zh-TW" altLang="en-US" dirty="0">
                <a:solidFill>
                  <a:srgbClr val="0070C0"/>
                </a:solidFill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學習歷程系統</a:t>
            </a:r>
            <a:r>
              <a:rPr lang="zh-TW" altLang="en-US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」，並</a:t>
            </a:r>
            <a:r>
              <a:rPr lang="zh-TW" altLang="en-US" dirty="0">
                <a:solidFill>
                  <a:srgbClr val="0070C0"/>
                </a:solidFill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依照下圖指示登入</a:t>
            </a:r>
            <a:endParaRPr lang="zh-TW" altLang="zh-TW" dirty="0">
              <a:solidFill>
                <a:srgbClr val="0070C0"/>
              </a:solidFill>
              <a:latin typeface="凝書體 2.1 Regular" panose="020B0500000000000000" pitchFamily="34" charset="-120"/>
              <a:ea typeface="凝書體 2.1 Regular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22078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288758" y="1347537"/>
            <a:ext cx="5262979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自主學習成果</a:t>
            </a:r>
            <a:endParaRPr lang="en-US" altLang="zh-TW" sz="4400" dirty="0" smtClean="0">
              <a:latin typeface="凝書體 2.1 Regular" panose="020B0500000000000000" pitchFamily="34" charset="-120"/>
              <a:ea typeface="凝書體 2.1 Regular" panose="020B0500000000000000" pitchFamily="34" charset="-120"/>
            </a:endParaRPr>
          </a:p>
          <a:p>
            <a:r>
              <a:rPr lang="zh-TW" altLang="en-US" sz="4400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上傳程序</a:t>
            </a:r>
            <a:r>
              <a:rPr lang="zh-TW" altLang="en-US" sz="4400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如上</a:t>
            </a:r>
            <a:endParaRPr lang="en-US" altLang="zh-TW" sz="4400" dirty="0" smtClean="0">
              <a:latin typeface="凝書體 2.1 Regular" panose="020B0500000000000000" pitchFamily="34" charset="-120"/>
              <a:ea typeface="凝書體 2.1 Regular" panose="020B0500000000000000" pitchFamily="34" charset="-120"/>
            </a:endParaRPr>
          </a:p>
          <a:p>
            <a:r>
              <a:rPr lang="zh-TW" altLang="en-US" sz="4400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請同學</a:t>
            </a:r>
            <a:r>
              <a:rPr lang="zh-TW" altLang="en-US" sz="4400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自行參閱上傳</a:t>
            </a:r>
            <a:endParaRPr lang="en-US" altLang="zh-TW" sz="4400" dirty="0" smtClean="0">
              <a:latin typeface="凝書體 2.1 Regular" panose="020B0500000000000000" pitchFamily="34" charset="-120"/>
              <a:ea typeface="凝書體 2.1 Regular" panose="020B0500000000000000" pitchFamily="34" charset="-120"/>
            </a:endParaRPr>
          </a:p>
          <a:p>
            <a:endParaRPr lang="en-US" altLang="zh-TW" sz="4400" dirty="0" smtClean="0">
              <a:latin typeface="凝書體 2.1 Regular" panose="020B0500000000000000" pitchFamily="34" charset="-120"/>
              <a:ea typeface="凝書體 2.1 Regular" panose="020B0500000000000000" pitchFamily="34" charset="-120"/>
            </a:endParaRPr>
          </a:p>
          <a:p>
            <a:r>
              <a:rPr lang="zh-TW" altLang="en-US" sz="4400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有任何問題</a:t>
            </a:r>
            <a:endParaRPr lang="en-US" altLang="zh-TW" sz="4400" dirty="0" smtClean="0">
              <a:latin typeface="凝書體 2.1 Regular" panose="020B0500000000000000" pitchFamily="34" charset="-120"/>
              <a:ea typeface="凝書體 2.1 Regular" panose="020B0500000000000000" pitchFamily="34" charset="-120"/>
            </a:endParaRPr>
          </a:p>
          <a:p>
            <a:r>
              <a:rPr lang="zh-TW" altLang="en-US" sz="4400" dirty="0" smtClean="0">
                <a:latin typeface="凝書體 2.1 Regular" panose="020B0500000000000000" pitchFamily="34" charset="-120"/>
                <a:ea typeface="凝書體 2.1 Regular" panose="020B0500000000000000" pitchFamily="34" charset="-120"/>
              </a:rPr>
              <a:t>均可至圖書館詢問</a:t>
            </a:r>
            <a:endParaRPr lang="en-US" altLang="zh-TW" sz="4400" dirty="0" smtClean="0">
              <a:latin typeface="凝書體 2.1 Regular" panose="020B0500000000000000" pitchFamily="34" charset="-120"/>
              <a:ea typeface="凝書體 2.1 Regular" panose="020B0500000000000000" pitchFamily="34" charset="-120"/>
            </a:endParaRPr>
          </a:p>
          <a:p>
            <a:endParaRPr lang="zh-TW" altLang="en-US" sz="4400" dirty="0">
              <a:latin typeface="凝書體 2.1 Regular" panose="020B0500000000000000" pitchFamily="34" charset="-120"/>
              <a:ea typeface="凝書體 2.1 Regular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2845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</TotalTime>
  <Words>201</Words>
  <Application>Microsoft Office PowerPoint</Application>
  <PresentationFormat>A4 紙張 (210x297 公釐)</PresentationFormat>
  <Paragraphs>20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0" baseType="lpstr">
      <vt:lpstr>新細明體</vt:lpstr>
      <vt:lpstr>凝書體 2.1 Regular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吳尚頡</dc:creator>
  <cp:lastModifiedBy>tyhs</cp:lastModifiedBy>
  <cp:revision>9</cp:revision>
  <dcterms:created xsi:type="dcterms:W3CDTF">2023-06-08T08:26:23Z</dcterms:created>
  <dcterms:modified xsi:type="dcterms:W3CDTF">2024-01-31T01:55:08Z</dcterms:modified>
</cp:coreProperties>
</file>